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81" r:id="rId2"/>
    <p:sldId id="282" r:id="rId3"/>
  </p:sldIdLst>
  <p:sldSz cx="12192000" cy="6858000"/>
  <p:notesSz cx="6858000" cy="9144000"/>
  <p:defaultTextStyle>
    <a:defPPr>
      <a:defRPr lang="en-S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251" userDrawn="1">
          <p15:clr>
            <a:srgbClr val="A4A3A4"/>
          </p15:clr>
        </p15:guide>
        <p15:guide id="2" pos="3840" userDrawn="1">
          <p15:clr>
            <a:srgbClr val="A4A3A4"/>
          </p15:clr>
        </p15:guide>
        <p15:guide id="3" orient="horz" pos="2228" userDrawn="1">
          <p15:clr>
            <a:srgbClr val="A4A3A4"/>
          </p15:clr>
        </p15:guide>
        <p15:guide id="4" pos="529" userDrawn="1">
          <p15:clr>
            <a:srgbClr val="A4A3A4"/>
          </p15:clr>
        </p15:guide>
        <p15:guide id="5" orient="horz" pos="284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uralidharan Erumbala" initials="ME" lastIdx="1" clrIdx="0">
    <p:extLst>
      <p:ext uri="{19B8F6BF-5375-455C-9EA6-DF929625EA0E}">
        <p15:presenceInfo xmlns:p15="http://schemas.microsoft.com/office/powerpoint/2012/main" userId="b6c4fffaf53c277d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73390"/>
    <a:srgbClr val="28378A"/>
    <a:srgbClr val="26337D"/>
    <a:srgbClr val="E2E2E2"/>
    <a:srgbClr val="000000"/>
    <a:srgbClr val="4472C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 snapVertSplitter="1" vertBarState="minimized" horzBarState="maximized">
    <p:restoredLeft sz="4754" autoAdjust="0"/>
    <p:restoredTop sz="94660"/>
  </p:normalViewPr>
  <p:slideViewPr>
    <p:cSldViewPr snapToGrid="0" showGuides="1">
      <p:cViewPr varScale="1">
        <p:scale>
          <a:sx n="83" d="100"/>
          <a:sy n="83" d="100"/>
        </p:scale>
        <p:origin x="1190" y="67"/>
      </p:cViewPr>
      <p:guideLst>
        <p:guide orient="horz" pos="2251"/>
        <p:guide pos="3840"/>
        <p:guide orient="horz" pos="2228"/>
        <p:guide pos="529"/>
        <p:guide orient="horz" pos="2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commentAuthors" Target="commentAuthor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12A694-D894-48CF-AD3A-25E422A06CC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SI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F55BD4C-97AF-4FD4-B098-BABDFAC5BE7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SI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95132B0-AE9C-4AAD-AB97-375A6180BB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23086C-A2BD-47E7-BB4A-9AD25C9FE236}" type="datetimeFigureOut">
              <a:rPr lang="en-SI" smtClean="0"/>
              <a:t>24/11/2020</a:t>
            </a:fld>
            <a:endParaRPr lang="en-SI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1A03E99-C0EA-4052-A68E-E6FF02C6A6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I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7A71B8A-FDD8-4108-8C92-FEBC4635EF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495223-EBA6-4F99-813C-A3E61D0A83D9}" type="slidenum">
              <a:rPr lang="en-SI" smtClean="0"/>
              <a:t>‹#›</a:t>
            </a:fld>
            <a:endParaRPr lang="en-SI" dirty="0"/>
          </a:p>
        </p:txBody>
      </p:sp>
    </p:spTree>
    <p:extLst>
      <p:ext uri="{BB962C8B-B14F-4D97-AF65-F5344CB8AC3E}">
        <p14:creationId xmlns:p14="http://schemas.microsoft.com/office/powerpoint/2010/main" val="28119143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994774-200A-4423-B80D-F5A0004F8C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SI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7BC7D68-E4D0-4357-966B-12939CD45D6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I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1CB0F80-A444-48E8-B56C-29A15CBEF5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23086C-A2BD-47E7-BB4A-9AD25C9FE236}" type="datetimeFigureOut">
              <a:rPr lang="en-SI" smtClean="0"/>
              <a:t>24/11/2020</a:t>
            </a:fld>
            <a:endParaRPr lang="en-SI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B458735-8166-47BB-A8B8-A63C975A51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I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83C1666-1922-4657-946C-ADB698FC55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495223-EBA6-4F99-813C-A3E61D0A83D9}" type="slidenum">
              <a:rPr lang="en-SI" smtClean="0"/>
              <a:t>‹#›</a:t>
            </a:fld>
            <a:endParaRPr lang="en-SI" dirty="0"/>
          </a:p>
        </p:txBody>
      </p:sp>
    </p:spTree>
    <p:extLst>
      <p:ext uri="{BB962C8B-B14F-4D97-AF65-F5344CB8AC3E}">
        <p14:creationId xmlns:p14="http://schemas.microsoft.com/office/powerpoint/2010/main" val="4999953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8925F35B-EA76-4366-8329-8A8D9CF6850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SI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43333C9-63DC-47C7-ACF0-1F193A639E8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I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AB4371F-C5C6-42DD-8BEC-5EE380C23D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23086C-A2BD-47E7-BB4A-9AD25C9FE236}" type="datetimeFigureOut">
              <a:rPr lang="en-SI" smtClean="0"/>
              <a:t>24/11/2020</a:t>
            </a:fld>
            <a:endParaRPr lang="en-SI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F0FFA8C-7744-44EA-9DB1-93114304A1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I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80EC25C-1CF4-456E-B82A-C739BB35E1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495223-EBA6-4F99-813C-A3E61D0A83D9}" type="slidenum">
              <a:rPr lang="en-SI" smtClean="0"/>
              <a:t>‹#›</a:t>
            </a:fld>
            <a:endParaRPr lang="en-SI" dirty="0"/>
          </a:p>
        </p:txBody>
      </p:sp>
    </p:spTree>
    <p:extLst>
      <p:ext uri="{BB962C8B-B14F-4D97-AF65-F5344CB8AC3E}">
        <p14:creationId xmlns:p14="http://schemas.microsoft.com/office/powerpoint/2010/main" val="24163303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29CD40-04F2-45AA-862D-CE9F0DBAD1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SI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FD819C7-AE40-4599-BD76-5AA8B7AFF4C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I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AFD25B9-F769-4CCE-BF97-7F54E6EB49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23086C-A2BD-47E7-BB4A-9AD25C9FE236}" type="datetimeFigureOut">
              <a:rPr lang="en-SI" smtClean="0"/>
              <a:t>24/11/2020</a:t>
            </a:fld>
            <a:endParaRPr lang="en-SI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DDB1FC0-B2A9-4B50-A8DC-AB1391B87F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I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E54CA70-1CE4-4A73-8A5B-FB449A180E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495223-EBA6-4F99-813C-A3E61D0A83D9}" type="slidenum">
              <a:rPr lang="en-SI" smtClean="0"/>
              <a:t>‹#›</a:t>
            </a:fld>
            <a:endParaRPr lang="en-SI" dirty="0"/>
          </a:p>
        </p:txBody>
      </p:sp>
    </p:spTree>
    <p:extLst>
      <p:ext uri="{BB962C8B-B14F-4D97-AF65-F5344CB8AC3E}">
        <p14:creationId xmlns:p14="http://schemas.microsoft.com/office/powerpoint/2010/main" val="33619747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93000C-F2B3-4E74-8436-1B6A703D27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SI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0EEBFF8-886F-4BFD-ACC2-2E462EF41E4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F2FEE7F-9EAD-43BD-8D86-C11442BEBD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23086C-A2BD-47E7-BB4A-9AD25C9FE236}" type="datetimeFigureOut">
              <a:rPr lang="en-SI" smtClean="0"/>
              <a:t>24/11/2020</a:t>
            </a:fld>
            <a:endParaRPr lang="en-SI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DB3CF3A-A2B8-4D8B-8DDE-FDA5FA887E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I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95F37B2-8ADF-4147-947B-949DCBEAE8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495223-EBA6-4F99-813C-A3E61D0A83D9}" type="slidenum">
              <a:rPr lang="en-SI" smtClean="0"/>
              <a:t>‹#›</a:t>
            </a:fld>
            <a:endParaRPr lang="en-SI" dirty="0"/>
          </a:p>
        </p:txBody>
      </p:sp>
    </p:spTree>
    <p:extLst>
      <p:ext uri="{BB962C8B-B14F-4D97-AF65-F5344CB8AC3E}">
        <p14:creationId xmlns:p14="http://schemas.microsoft.com/office/powerpoint/2010/main" val="22980502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B73679-FF4F-4A30-BA04-4848CE4249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SI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C960D8E-04A6-424A-8A59-5C49730C11A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I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B172B40-F6B8-4649-8D5D-CEB13DDE14E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I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1CDE7ED-1A5E-407E-99CF-67F01FC3F3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23086C-A2BD-47E7-BB4A-9AD25C9FE236}" type="datetimeFigureOut">
              <a:rPr lang="en-SI" smtClean="0"/>
              <a:t>24/11/2020</a:t>
            </a:fld>
            <a:endParaRPr lang="en-SI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C2CBE09-7AEE-468B-9B07-C892F35655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I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010AB83-DC58-49E5-AE08-B672CDEFA5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495223-EBA6-4F99-813C-A3E61D0A83D9}" type="slidenum">
              <a:rPr lang="en-SI" smtClean="0"/>
              <a:t>‹#›</a:t>
            </a:fld>
            <a:endParaRPr lang="en-SI" dirty="0"/>
          </a:p>
        </p:txBody>
      </p:sp>
    </p:spTree>
    <p:extLst>
      <p:ext uri="{BB962C8B-B14F-4D97-AF65-F5344CB8AC3E}">
        <p14:creationId xmlns:p14="http://schemas.microsoft.com/office/powerpoint/2010/main" val="4758514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455EB3-081B-4E6C-8A78-530063990A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SI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1A9BAE4-92EB-419B-8248-B87FFCE3ABD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287456C-4AE4-43BE-A1BA-5F7B5BCFD2F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I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3AD0A16-0E20-4F7B-BBF8-827C206978F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C522ADE-4A33-4743-A3FD-1B5B11A5702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I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D453838-5C98-48EB-83AF-2010D13FCE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23086C-A2BD-47E7-BB4A-9AD25C9FE236}" type="datetimeFigureOut">
              <a:rPr lang="en-SI" smtClean="0"/>
              <a:t>24/11/2020</a:t>
            </a:fld>
            <a:endParaRPr lang="en-SI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30C3365-1E4C-4563-ADA7-EEB076D3E5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I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C9BBFE9-ADEF-4D68-BC2F-1656ECDCA3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495223-EBA6-4F99-813C-A3E61D0A83D9}" type="slidenum">
              <a:rPr lang="en-SI" smtClean="0"/>
              <a:t>‹#›</a:t>
            </a:fld>
            <a:endParaRPr lang="en-SI" dirty="0"/>
          </a:p>
        </p:txBody>
      </p:sp>
    </p:spTree>
    <p:extLst>
      <p:ext uri="{BB962C8B-B14F-4D97-AF65-F5344CB8AC3E}">
        <p14:creationId xmlns:p14="http://schemas.microsoft.com/office/powerpoint/2010/main" val="14386713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2D127E-DDB8-4B0B-8863-B000B05530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SI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E8FA53D-4B48-4D8F-818D-C5A9DC9D2B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23086C-A2BD-47E7-BB4A-9AD25C9FE236}" type="datetimeFigureOut">
              <a:rPr lang="en-SI" smtClean="0"/>
              <a:t>24/11/2020</a:t>
            </a:fld>
            <a:endParaRPr lang="en-SI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D2E4DFB-771C-4BEB-B3B6-65A7EE9FD1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I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F997394-6CDF-4C89-93FF-F17162DCF3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495223-EBA6-4F99-813C-A3E61D0A83D9}" type="slidenum">
              <a:rPr lang="en-SI" smtClean="0"/>
              <a:t>‹#›</a:t>
            </a:fld>
            <a:endParaRPr lang="en-SI" dirty="0"/>
          </a:p>
        </p:txBody>
      </p:sp>
    </p:spTree>
    <p:extLst>
      <p:ext uri="{BB962C8B-B14F-4D97-AF65-F5344CB8AC3E}">
        <p14:creationId xmlns:p14="http://schemas.microsoft.com/office/powerpoint/2010/main" val="39765180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2B7A962-3F5C-4D01-9E1E-F0C4DC5FE8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23086C-A2BD-47E7-BB4A-9AD25C9FE236}" type="datetimeFigureOut">
              <a:rPr lang="en-SI" smtClean="0"/>
              <a:t>24/11/2020</a:t>
            </a:fld>
            <a:endParaRPr lang="en-SI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802E6B3-46E2-4CA5-B3CE-3304A1ABB6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I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A338BF2-572E-465B-8A0A-2774566119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495223-EBA6-4F99-813C-A3E61D0A83D9}" type="slidenum">
              <a:rPr lang="en-SI" smtClean="0"/>
              <a:t>‹#›</a:t>
            </a:fld>
            <a:endParaRPr lang="en-SI" dirty="0"/>
          </a:p>
        </p:txBody>
      </p:sp>
    </p:spTree>
    <p:extLst>
      <p:ext uri="{BB962C8B-B14F-4D97-AF65-F5344CB8AC3E}">
        <p14:creationId xmlns:p14="http://schemas.microsoft.com/office/powerpoint/2010/main" val="41389992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8C53F0-E7B3-4C1A-8D85-BC7625A14F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SI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82B0D7E-B1A5-4303-A3EB-310672A90D1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I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B3C8504-3E21-46AE-ACB1-9B7E7D91C68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3395CD9-1B8B-4634-B2E0-92E66516C9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23086C-A2BD-47E7-BB4A-9AD25C9FE236}" type="datetimeFigureOut">
              <a:rPr lang="en-SI" smtClean="0"/>
              <a:t>24/11/2020</a:t>
            </a:fld>
            <a:endParaRPr lang="en-SI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126B410-2C25-4901-93A1-1FD5B8A8CB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I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89ED57C-3FC7-4D95-85DD-9F69A8DCA6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495223-EBA6-4F99-813C-A3E61D0A83D9}" type="slidenum">
              <a:rPr lang="en-SI" smtClean="0"/>
              <a:t>‹#›</a:t>
            </a:fld>
            <a:endParaRPr lang="en-SI" dirty="0"/>
          </a:p>
        </p:txBody>
      </p:sp>
    </p:spTree>
    <p:extLst>
      <p:ext uri="{BB962C8B-B14F-4D97-AF65-F5344CB8AC3E}">
        <p14:creationId xmlns:p14="http://schemas.microsoft.com/office/powerpoint/2010/main" val="9463264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F961D4-EEA0-4EFD-B897-C9EB1D5404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SI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60DFA7B-B53E-4F3D-BF22-B3BC350D812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SI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A912E85-ECBF-4324-96F3-5E0D6083FE0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AC22746-A5AC-4A05-8980-86FC7E6E02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23086C-A2BD-47E7-BB4A-9AD25C9FE236}" type="datetimeFigureOut">
              <a:rPr lang="en-SI" smtClean="0"/>
              <a:t>24/11/2020</a:t>
            </a:fld>
            <a:endParaRPr lang="en-SI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3FB8338-A0A2-40C4-A5B9-D5672C77BF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I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DC6419C-4F4D-4B05-8808-7F2CD6981E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495223-EBA6-4F99-813C-A3E61D0A83D9}" type="slidenum">
              <a:rPr lang="en-SI" smtClean="0"/>
              <a:t>‹#›</a:t>
            </a:fld>
            <a:endParaRPr lang="en-SI" dirty="0"/>
          </a:p>
        </p:txBody>
      </p:sp>
    </p:spTree>
    <p:extLst>
      <p:ext uri="{BB962C8B-B14F-4D97-AF65-F5344CB8AC3E}">
        <p14:creationId xmlns:p14="http://schemas.microsoft.com/office/powerpoint/2010/main" val="35019916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1AF3E4B-02D1-4109-BB53-A734749196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SI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790F76F-8FDD-4230-B41B-BFE9D8508AB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I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2E30A2C-D48C-4C1F-9014-60E26B1A856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23086C-A2BD-47E7-BB4A-9AD25C9FE236}" type="datetimeFigureOut">
              <a:rPr lang="en-SI" smtClean="0"/>
              <a:t>24/11/2020</a:t>
            </a:fld>
            <a:endParaRPr lang="en-SI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18E1C38-58AA-4CDB-A479-80BCE4B42D8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SI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D8D1246-4764-490D-B065-5181283C21E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495223-EBA6-4F99-813C-A3E61D0A83D9}" type="slidenum">
              <a:rPr lang="en-SI" smtClean="0"/>
              <a:t>‹#›</a:t>
            </a:fld>
            <a:endParaRPr lang="en-SI" dirty="0"/>
          </a:p>
        </p:txBody>
      </p:sp>
    </p:spTree>
    <p:extLst>
      <p:ext uri="{BB962C8B-B14F-4D97-AF65-F5344CB8AC3E}">
        <p14:creationId xmlns:p14="http://schemas.microsoft.com/office/powerpoint/2010/main" val="21585390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S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0240859-734A-4F20-B945-E937C661551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3015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06476DD2-717F-4B80-8536-815C52B84657}"/>
              </a:ext>
            </a:extLst>
          </p:cNvPr>
          <p:cNvSpPr txBox="1"/>
          <p:nvPr/>
        </p:nvSpPr>
        <p:spPr>
          <a:xfrm>
            <a:off x="5065707" y="574793"/>
            <a:ext cx="7110719" cy="17697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75000"/>
              </a:lnSpc>
            </a:pPr>
            <a:r>
              <a:rPr lang="en-US" sz="4800" dirty="0">
                <a:solidFill>
                  <a:schemeClr val="bg1"/>
                </a:solidFill>
                <a:latin typeface="Roboto Condensed" pitchFamily="2" charset="0"/>
                <a:ea typeface="Roboto Condensed" pitchFamily="2" charset="0"/>
              </a:rPr>
              <a:t>PRESENTING</a:t>
            </a:r>
            <a:r>
              <a:rPr lang="en-US" sz="4800" b="1" dirty="0">
                <a:solidFill>
                  <a:schemeClr val="bg1"/>
                </a:solidFill>
                <a:latin typeface="Roboto Condensed" pitchFamily="2" charset="0"/>
                <a:ea typeface="Roboto Condensed" pitchFamily="2" charset="0"/>
              </a:rPr>
              <a:t> </a:t>
            </a:r>
          </a:p>
          <a:p>
            <a:pPr>
              <a:lnSpc>
                <a:spcPct val="75000"/>
              </a:lnSpc>
            </a:pPr>
            <a:r>
              <a:rPr lang="en-US" sz="4800" b="1" dirty="0">
                <a:solidFill>
                  <a:schemeClr val="bg1"/>
                </a:solidFill>
                <a:latin typeface="Roboto Condensed" pitchFamily="2" charset="0"/>
                <a:ea typeface="Roboto Condensed" pitchFamily="2" charset="0"/>
              </a:rPr>
              <a:t>ONE 74-CEEBROS </a:t>
            </a:r>
          </a:p>
          <a:p>
            <a:pPr>
              <a:lnSpc>
                <a:spcPct val="75000"/>
              </a:lnSpc>
            </a:pPr>
            <a:r>
              <a:rPr lang="en-US" sz="4800" b="1" dirty="0">
                <a:solidFill>
                  <a:schemeClr val="bg1"/>
                </a:solidFill>
                <a:latin typeface="Roboto Condensed" pitchFamily="2" charset="0"/>
                <a:ea typeface="Roboto Condensed" pitchFamily="2" charset="0"/>
              </a:rPr>
              <a:t>CASE STUDY</a:t>
            </a:r>
            <a:endParaRPr lang="en-SI" sz="4800" b="1" dirty="0">
              <a:solidFill>
                <a:schemeClr val="bg1"/>
              </a:solidFill>
              <a:latin typeface="Roboto Condensed" pitchFamily="2" charset="0"/>
              <a:ea typeface="Roboto Condensed" pitchFamily="2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C5509EB-8C83-4FF2-B834-34524EA0872B}"/>
              </a:ext>
            </a:extLst>
          </p:cNvPr>
          <p:cNvSpPr txBox="1"/>
          <p:nvPr/>
        </p:nvSpPr>
        <p:spPr>
          <a:xfrm>
            <a:off x="6769206" y="4197528"/>
            <a:ext cx="5351471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bg1"/>
                </a:solidFill>
                <a:latin typeface="Roboto Condensed" pitchFamily="2" charset="0"/>
                <a:ea typeface="Roboto Condensed" pitchFamily="2" charset="0"/>
              </a:rPr>
              <a:t>Total HP – 3450 HP</a:t>
            </a:r>
          </a:p>
          <a:p>
            <a:r>
              <a:rPr lang="en-US" sz="2800" dirty="0">
                <a:solidFill>
                  <a:schemeClr val="bg1"/>
                </a:solidFill>
                <a:latin typeface="Roboto Condensed" pitchFamily="2" charset="0"/>
                <a:ea typeface="Roboto Condensed" pitchFamily="2" charset="0"/>
              </a:rPr>
              <a:t>Total ODU - 296 NOS</a:t>
            </a:r>
          </a:p>
          <a:p>
            <a:r>
              <a:rPr lang="en-US" sz="2800" dirty="0">
                <a:solidFill>
                  <a:schemeClr val="bg1"/>
                </a:solidFill>
                <a:latin typeface="Roboto Condensed" pitchFamily="2" charset="0"/>
                <a:ea typeface="Roboto Condensed" pitchFamily="2" charset="0"/>
              </a:rPr>
              <a:t>Total IDU - 1810 NOS</a:t>
            </a:r>
          </a:p>
          <a:p>
            <a:r>
              <a:rPr lang="en-US" sz="2800" dirty="0">
                <a:solidFill>
                  <a:schemeClr val="bg1"/>
                </a:solidFill>
                <a:latin typeface="Roboto Condensed" pitchFamily="2" charset="0"/>
                <a:ea typeface="Roboto Condensed" pitchFamily="2" charset="0"/>
              </a:rPr>
              <a:t>Total COPPER PIPES - 40,000 RMT</a:t>
            </a:r>
          </a:p>
          <a:p>
            <a:r>
              <a:rPr lang="en-US" sz="2800" dirty="0">
                <a:solidFill>
                  <a:schemeClr val="bg1"/>
                </a:solidFill>
                <a:latin typeface="Roboto Condensed" pitchFamily="2" charset="0"/>
                <a:ea typeface="Roboto Condensed" pitchFamily="2" charset="0"/>
              </a:rPr>
              <a:t>Total DUCTS - 20,000 SQ. MTR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B55BED9-69C8-4C0E-8557-E9B0EE2C9488}"/>
              </a:ext>
            </a:extLst>
          </p:cNvPr>
          <p:cNvSpPr txBox="1"/>
          <p:nvPr/>
        </p:nvSpPr>
        <p:spPr>
          <a:xfrm>
            <a:off x="5065707" y="2321369"/>
            <a:ext cx="6786771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Roboto Condensed" pitchFamily="2" charset="0"/>
                <a:ea typeface="Roboto Condensed" pitchFamily="2" charset="0"/>
              </a:rPr>
              <a:t>Living environment, </a:t>
            </a:r>
            <a:r>
              <a:rPr lang="en-US" sz="2800" b="1" dirty="0">
                <a:latin typeface="Roboto Condensed" pitchFamily="2" charset="0"/>
                <a:ea typeface="Roboto Condensed" pitchFamily="2" charset="0"/>
              </a:rPr>
              <a:t>world-class architecture</a:t>
            </a:r>
            <a:r>
              <a:rPr lang="en-US" sz="2800" dirty="0">
                <a:latin typeface="Roboto Condensed" pitchFamily="2" charset="0"/>
                <a:ea typeface="Roboto Condensed" pitchFamily="2" charset="0"/>
              </a:rPr>
              <a:t>, meticulous attention to every detail and </a:t>
            </a:r>
          </a:p>
          <a:p>
            <a:r>
              <a:rPr lang="en-US" sz="2800" b="1" dirty="0">
                <a:latin typeface="Roboto Condensed" pitchFamily="2" charset="0"/>
                <a:ea typeface="Roboto Condensed" pitchFamily="2" charset="0"/>
              </a:rPr>
              <a:t>best in class air-conditioning</a:t>
            </a:r>
            <a:r>
              <a:rPr lang="en-US" sz="2800" dirty="0">
                <a:latin typeface="Roboto Condensed" pitchFamily="2" charset="0"/>
                <a:ea typeface="Roboto Condensed" pitchFamily="2" charset="0"/>
              </a:rPr>
              <a:t> 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5E01F00B-CE59-4A0C-8049-057A4E119C52}"/>
              </a:ext>
            </a:extLst>
          </p:cNvPr>
          <p:cNvSpPr txBox="1"/>
          <p:nvPr/>
        </p:nvSpPr>
        <p:spPr>
          <a:xfrm>
            <a:off x="4299793" y="5508726"/>
            <a:ext cx="236524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800" b="1" dirty="0">
                <a:solidFill>
                  <a:schemeClr val="bg1"/>
                </a:solidFill>
                <a:latin typeface="Roboto Condensed" pitchFamily="2" charset="0"/>
                <a:ea typeface="Roboto Condensed" pitchFamily="2" charset="0"/>
              </a:rPr>
              <a:t>PROJECT HIGHLIGHTS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8674E54B-0C27-4CA9-AED0-0B2A637055FB}"/>
              </a:ext>
            </a:extLst>
          </p:cNvPr>
          <p:cNvCxnSpPr/>
          <p:nvPr/>
        </p:nvCxnSpPr>
        <p:spPr>
          <a:xfrm flipV="1">
            <a:off x="6723027" y="4302467"/>
            <a:ext cx="0" cy="2054987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682697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9000">
        <p:fade/>
      </p:transition>
    </mc:Choice>
    <mc:Fallback xmlns="">
      <p:transition spd="slow" advClick="0" advTm="9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655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9" grpId="0"/>
      <p:bldP spid="11" grpId="0"/>
      <p:bldP spid="1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06476DD2-717F-4B80-8536-815C52B84657}"/>
              </a:ext>
            </a:extLst>
          </p:cNvPr>
          <p:cNvSpPr txBox="1"/>
          <p:nvPr/>
        </p:nvSpPr>
        <p:spPr>
          <a:xfrm>
            <a:off x="839788" y="574793"/>
            <a:ext cx="7110719" cy="637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75000"/>
              </a:lnSpc>
            </a:pPr>
            <a:r>
              <a:rPr lang="en-US" sz="4600" b="1" dirty="0">
                <a:solidFill>
                  <a:srgbClr val="26337D"/>
                </a:solidFill>
                <a:latin typeface="Roboto Condensed" pitchFamily="2" charset="0"/>
                <a:ea typeface="Roboto Condensed" pitchFamily="2" charset="0"/>
              </a:rPr>
              <a:t>STATISTICS</a:t>
            </a:r>
            <a:endParaRPr lang="en-SI" sz="4600" b="1" dirty="0">
              <a:solidFill>
                <a:srgbClr val="26337D"/>
              </a:solidFill>
              <a:latin typeface="Roboto Condensed" pitchFamily="2" charset="0"/>
              <a:ea typeface="Roboto Condensed" pitchFamily="2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786CE42A-DD42-497A-B692-C0AFE433014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04426" y="0"/>
            <a:ext cx="4572000" cy="6858000"/>
          </a:xfrm>
          <a:prstGeom prst="rect">
            <a:avLst/>
          </a:prstGeom>
        </p:spPr>
      </p:pic>
      <p:sp>
        <p:nvSpPr>
          <p:cNvPr id="14" name="Freeform 92">
            <a:extLst>
              <a:ext uri="{FF2B5EF4-FFF2-40B4-BE49-F238E27FC236}">
                <a16:creationId xmlns:a16="http://schemas.microsoft.com/office/drawing/2014/main" id="{CD66519D-43C4-4FF7-A5E5-8D57788F92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/>
          </p:cNvSpPr>
          <p:nvPr/>
        </p:nvSpPr>
        <p:spPr bwMode="auto">
          <a:xfrm>
            <a:off x="3801416" y="4341025"/>
            <a:ext cx="2205845" cy="2205845"/>
          </a:xfrm>
          <a:custGeom>
            <a:avLst/>
            <a:gdLst>
              <a:gd name="T0" fmla="*/ 0 w 235"/>
              <a:gd name="T1" fmla="*/ 118 h 235"/>
              <a:gd name="T2" fmla="*/ 0 w 235"/>
              <a:gd name="T3" fmla="*/ 0 h 235"/>
              <a:gd name="T4" fmla="*/ 118 w 235"/>
              <a:gd name="T5" fmla="*/ 0 h 235"/>
              <a:gd name="T6" fmla="*/ 235 w 235"/>
              <a:gd name="T7" fmla="*/ 118 h 235"/>
              <a:gd name="T8" fmla="*/ 118 w 235"/>
              <a:gd name="T9" fmla="*/ 235 h 235"/>
              <a:gd name="T10" fmla="*/ 0 w 235"/>
              <a:gd name="T11" fmla="*/ 118 h 23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235" h="235">
                <a:moveTo>
                  <a:pt x="0" y="118"/>
                </a:moveTo>
                <a:cubicBezTo>
                  <a:pt x="0" y="85"/>
                  <a:pt x="0" y="0"/>
                  <a:pt x="0" y="0"/>
                </a:cubicBezTo>
                <a:cubicBezTo>
                  <a:pt x="0" y="0"/>
                  <a:pt x="85" y="0"/>
                  <a:pt x="118" y="0"/>
                </a:cubicBezTo>
                <a:cubicBezTo>
                  <a:pt x="182" y="0"/>
                  <a:pt x="235" y="53"/>
                  <a:pt x="235" y="118"/>
                </a:cubicBezTo>
                <a:cubicBezTo>
                  <a:pt x="235" y="182"/>
                  <a:pt x="182" y="235"/>
                  <a:pt x="118" y="235"/>
                </a:cubicBezTo>
                <a:cubicBezTo>
                  <a:pt x="53" y="235"/>
                  <a:pt x="0" y="182"/>
                  <a:pt x="0" y="118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5" name="Freeform 96">
            <a:extLst>
              <a:ext uri="{FF2B5EF4-FFF2-40B4-BE49-F238E27FC236}">
                <a16:creationId xmlns:a16="http://schemas.microsoft.com/office/drawing/2014/main" id="{71972492-9E93-42CC-8C6C-9649D849F49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/>
          </p:cNvSpPr>
          <p:nvPr/>
        </p:nvSpPr>
        <p:spPr bwMode="auto">
          <a:xfrm>
            <a:off x="3801416" y="1960594"/>
            <a:ext cx="2294584" cy="2286778"/>
          </a:xfrm>
          <a:custGeom>
            <a:avLst/>
            <a:gdLst>
              <a:gd name="T0" fmla="*/ 0 w 294"/>
              <a:gd name="T1" fmla="*/ 147 h 294"/>
              <a:gd name="T2" fmla="*/ 0 w 294"/>
              <a:gd name="T3" fmla="*/ 294 h 294"/>
              <a:gd name="T4" fmla="*/ 147 w 294"/>
              <a:gd name="T5" fmla="*/ 294 h 294"/>
              <a:gd name="T6" fmla="*/ 294 w 294"/>
              <a:gd name="T7" fmla="*/ 147 h 294"/>
              <a:gd name="T8" fmla="*/ 147 w 294"/>
              <a:gd name="T9" fmla="*/ 0 h 294"/>
              <a:gd name="T10" fmla="*/ 0 w 294"/>
              <a:gd name="T11" fmla="*/ 147 h 29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294" h="294">
                <a:moveTo>
                  <a:pt x="0" y="147"/>
                </a:moveTo>
                <a:cubicBezTo>
                  <a:pt x="0" y="187"/>
                  <a:pt x="0" y="294"/>
                  <a:pt x="0" y="294"/>
                </a:cubicBezTo>
                <a:cubicBezTo>
                  <a:pt x="0" y="294"/>
                  <a:pt x="107" y="294"/>
                  <a:pt x="147" y="294"/>
                </a:cubicBezTo>
                <a:cubicBezTo>
                  <a:pt x="228" y="294"/>
                  <a:pt x="294" y="228"/>
                  <a:pt x="294" y="147"/>
                </a:cubicBezTo>
                <a:cubicBezTo>
                  <a:pt x="294" y="66"/>
                  <a:pt x="228" y="0"/>
                  <a:pt x="147" y="0"/>
                </a:cubicBezTo>
                <a:cubicBezTo>
                  <a:pt x="66" y="0"/>
                  <a:pt x="0" y="66"/>
                  <a:pt x="0" y="147"/>
                </a:cubicBez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6" name="Freeform 100">
            <a:extLst>
              <a:ext uri="{FF2B5EF4-FFF2-40B4-BE49-F238E27FC236}">
                <a16:creationId xmlns:a16="http://schemas.microsoft.com/office/drawing/2014/main" id="{5977C890-0CBF-4D98-BE20-AF111C7E17E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/>
          </p:cNvSpPr>
          <p:nvPr/>
        </p:nvSpPr>
        <p:spPr bwMode="auto">
          <a:xfrm>
            <a:off x="862946" y="1406460"/>
            <a:ext cx="2840913" cy="2840912"/>
          </a:xfrm>
          <a:custGeom>
            <a:avLst/>
            <a:gdLst>
              <a:gd name="T0" fmla="*/ 367 w 367"/>
              <a:gd name="T1" fmla="*/ 183 h 367"/>
              <a:gd name="T2" fmla="*/ 367 w 367"/>
              <a:gd name="T3" fmla="*/ 367 h 367"/>
              <a:gd name="T4" fmla="*/ 184 w 367"/>
              <a:gd name="T5" fmla="*/ 367 h 367"/>
              <a:gd name="T6" fmla="*/ 0 w 367"/>
              <a:gd name="T7" fmla="*/ 183 h 367"/>
              <a:gd name="T8" fmla="*/ 184 w 367"/>
              <a:gd name="T9" fmla="*/ 0 h 367"/>
              <a:gd name="T10" fmla="*/ 367 w 367"/>
              <a:gd name="T11" fmla="*/ 183 h 36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367" h="367">
                <a:moveTo>
                  <a:pt x="367" y="183"/>
                </a:moveTo>
                <a:cubicBezTo>
                  <a:pt x="367" y="234"/>
                  <a:pt x="367" y="367"/>
                  <a:pt x="367" y="367"/>
                </a:cubicBezTo>
                <a:cubicBezTo>
                  <a:pt x="367" y="367"/>
                  <a:pt x="234" y="367"/>
                  <a:pt x="184" y="367"/>
                </a:cubicBezTo>
                <a:cubicBezTo>
                  <a:pt x="82" y="367"/>
                  <a:pt x="0" y="284"/>
                  <a:pt x="0" y="183"/>
                </a:cubicBezTo>
                <a:cubicBezTo>
                  <a:pt x="0" y="82"/>
                  <a:pt x="82" y="0"/>
                  <a:pt x="184" y="0"/>
                </a:cubicBezTo>
                <a:cubicBezTo>
                  <a:pt x="285" y="0"/>
                  <a:pt x="367" y="82"/>
                  <a:pt x="367" y="183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7" name="Freeform 104">
            <a:extLst>
              <a:ext uri="{FF2B5EF4-FFF2-40B4-BE49-F238E27FC236}">
                <a16:creationId xmlns:a16="http://schemas.microsoft.com/office/drawing/2014/main" id="{DEEAA5CC-1EFC-4A42-8C84-332783C1AA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/>
          </p:cNvSpPr>
          <p:nvPr/>
        </p:nvSpPr>
        <p:spPr bwMode="auto">
          <a:xfrm>
            <a:off x="1498014" y="4341023"/>
            <a:ext cx="2205845" cy="2247132"/>
          </a:xfrm>
          <a:custGeom>
            <a:avLst/>
            <a:gdLst>
              <a:gd name="T0" fmla="*/ 188 w 188"/>
              <a:gd name="T1" fmla="*/ 94 h 188"/>
              <a:gd name="T2" fmla="*/ 188 w 188"/>
              <a:gd name="T3" fmla="*/ 0 h 188"/>
              <a:gd name="T4" fmla="*/ 94 w 188"/>
              <a:gd name="T5" fmla="*/ 0 h 188"/>
              <a:gd name="T6" fmla="*/ 0 w 188"/>
              <a:gd name="T7" fmla="*/ 94 h 188"/>
              <a:gd name="T8" fmla="*/ 94 w 188"/>
              <a:gd name="T9" fmla="*/ 188 h 188"/>
              <a:gd name="T10" fmla="*/ 188 w 188"/>
              <a:gd name="T11" fmla="*/ 94 h 18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88" h="188">
                <a:moveTo>
                  <a:pt x="188" y="94"/>
                </a:moveTo>
                <a:cubicBezTo>
                  <a:pt x="188" y="68"/>
                  <a:pt x="188" y="0"/>
                  <a:pt x="188" y="0"/>
                </a:cubicBezTo>
                <a:cubicBezTo>
                  <a:pt x="188" y="0"/>
                  <a:pt x="120" y="0"/>
                  <a:pt x="94" y="0"/>
                </a:cubicBezTo>
                <a:cubicBezTo>
                  <a:pt x="42" y="0"/>
                  <a:pt x="0" y="42"/>
                  <a:pt x="0" y="94"/>
                </a:cubicBezTo>
                <a:cubicBezTo>
                  <a:pt x="0" y="146"/>
                  <a:pt x="42" y="188"/>
                  <a:pt x="94" y="188"/>
                </a:cubicBezTo>
                <a:cubicBezTo>
                  <a:pt x="146" y="188"/>
                  <a:pt x="188" y="146"/>
                  <a:pt x="188" y="94"/>
                </a:cubicBezTo>
                <a:close/>
              </a:path>
            </a:pathLst>
          </a:custGeom>
          <a:solidFill>
            <a:schemeClr val="tx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5E01F00B-CE59-4A0C-8049-057A4E119C52}"/>
              </a:ext>
            </a:extLst>
          </p:cNvPr>
          <p:cNvSpPr txBox="1"/>
          <p:nvPr/>
        </p:nvSpPr>
        <p:spPr>
          <a:xfrm>
            <a:off x="1325373" y="1995919"/>
            <a:ext cx="183800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chemeClr val="bg1"/>
                </a:solidFill>
                <a:latin typeface="Roboto Condensed" pitchFamily="2" charset="0"/>
                <a:ea typeface="Roboto Condensed" pitchFamily="2" charset="0"/>
              </a:rPr>
              <a:t>VRVs INSTALLED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0317D6F8-C436-4A43-872B-2B2A5FDDB093}"/>
              </a:ext>
            </a:extLst>
          </p:cNvPr>
          <p:cNvSpPr txBox="1"/>
          <p:nvPr/>
        </p:nvSpPr>
        <p:spPr>
          <a:xfrm>
            <a:off x="1458740" y="2826916"/>
            <a:ext cx="164932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chemeClr val="bg1"/>
                </a:solidFill>
                <a:latin typeface="Roboto Condensed" pitchFamily="2" charset="0"/>
                <a:ea typeface="Roboto Condensed" pitchFamily="2" charset="0"/>
              </a:rPr>
              <a:t>OVER 15,000 HP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B6624D95-2137-4422-A10E-CDF140F34A74}"/>
              </a:ext>
            </a:extLst>
          </p:cNvPr>
          <p:cNvSpPr txBox="1"/>
          <p:nvPr/>
        </p:nvSpPr>
        <p:spPr>
          <a:xfrm>
            <a:off x="3998194" y="2489146"/>
            <a:ext cx="183800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chemeClr val="bg1"/>
                </a:solidFill>
                <a:latin typeface="Roboto Condensed" pitchFamily="2" charset="0"/>
                <a:ea typeface="Roboto Condensed" pitchFamily="2" charset="0"/>
              </a:rPr>
              <a:t>DUCTS INSTALLED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E9A4E85F-5E2A-4F5A-BFF3-323C4F56CFBB}"/>
              </a:ext>
            </a:extLst>
          </p:cNvPr>
          <p:cNvSpPr txBox="1"/>
          <p:nvPr/>
        </p:nvSpPr>
        <p:spPr>
          <a:xfrm>
            <a:off x="4131561" y="3320143"/>
            <a:ext cx="164932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chemeClr val="bg1"/>
                </a:solidFill>
                <a:latin typeface="Roboto Condensed" pitchFamily="2" charset="0"/>
                <a:ea typeface="Roboto Condensed" pitchFamily="2" charset="0"/>
              </a:rPr>
              <a:t>6000 TONS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1E3CAACB-7751-4A15-8CBD-1E4113FF4F1F}"/>
              </a:ext>
            </a:extLst>
          </p:cNvPr>
          <p:cNvSpPr txBox="1"/>
          <p:nvPr/>
        </p:nvSpPr>
        <p:spPr>
          <a:xfrm>
            <a:off x="1636958" y="4822142"/>
            <a:ext cx="183800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chemeClr val="bg1"/>
                </a:solidFill>
                <a:latin typeface="Roboto Condensed" pitchFamily="2" charset="0"/>
                <a:ea typeface="Roboto Condensed" pitchFamily="2" charset="0"/>
              </a:rPr>
              <a:t>SPLIT ACs INSTALLED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DFCC0EBF-2171-4A70-8C5A-F1FBA4C47687}"/>
              </a:ext>
            </a:extLst>
          </p:cNvPr>
          <p:cNvSpPr txBox="1"/>
          <p:nvPr/>
        </p:nvSpPr>
        <p:spPr>
          <a:xfrm>
            <a:off x="1770325" y="5653139"/>
            <a:ext cx="164932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chemeClr val="bg1"/>
                </a:solidFill>
                <a:latin typeface="Roboto Condensed" pitchFamily="2" charset="0"/>
                <a:ea typeface="Roboto Condensed" pitchFamily="2" charset="0"/>
              </a:rPr>
              <a:t>20K UNITS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21D4AC43-FE98-4C1B-B28D-9F69E69A68AB}"/>
              </a:ext>
            </a:extLst>
          </p:cNvPr>
          <p:cNvSpPr txBox="1"/>
          <p:nvPr/>
        </p:nvSpPr>
        <p:spPr>
          <a:xfrm>
            <a:off x="3889571" y="4636947"/>
            <a:ext cx="183800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chemeClr val="bg1"/>
                </a:solidFill>
                <a:latin typeface="Roboto Condensed" pitchFamily="2" charset="0"/>
                <a:ea typeface="Roboto Condensed" pitchFamily="2" charset="0"/>
              </a:rPr>
              <a:t>AMC CONTRACTS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3F87538A-A278-4CA3-A756-D0E78349C100}"/>
              </a:ext>
            </a:extLst>
          </p:cNvPr>
          <p:cNvSpPr txBox="1"/>
          <p:nvPr/>
        </p:nvSpPr>
        <p:spPr>
          <a:xfrm>
            <a:off x="4022938" y="5467944"/>
            <a:ext cx="164932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chemeClr val="bg1"/>
                </a:solidFill>
                <a:latin typeface="Roboto Condensed" pitchFamily="2" charset="0"/>
                <a:ea typeface="Roboto Condensed" pitchFamily="2" charset="0"/>
              </a:rPr>
              <a:t>50K TONS / YEAR</a:t>
            </a:r>
          </a:p>
        </p:txBody>
      </p:sp>
    </p:spTree>
    <p:extLst>
      <p:ext uri="{BB962C8B-B14F-4D97-AF65-F5344CB8AC3E}">
        <p14:creationId xmlns:p14="http://schemas.microsoft.com/office/powerpoint/2010/main" val="4302465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7000">
        <p:fade/>
      </p:transition>
    </mc:Choice>
    <mc:Fallback xmlns="">
      <p:transition spd="slow" advClick="0" advTm="7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6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75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90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050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2000"/>
                            </p:stCondLst>
                            <p:childTnLst>
                              <p:par>
                                <p:cTn id="3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2" grpId="0"/>
      <p:bldP spid="18" grpId="0"/>
      <p:bldP spid="19" grpId="0"/>
      <p:bldP spid="20" grpId="0"/>
      <p:bldP spid="21" grpId="0"/>
      <p:bldP spid="22" grpId="0"/>
      <p:bldP spid="23" grpId="0"/>
      <p:bldP spid="24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2931</TotalTime>
  <Words>72</Words>
  <Application>Microsoft Office PowerPoint</Application>
  <PresentationFormat>Widescreen</PresentationFormat>
  <Paragraphs>20</Paragraphs>
  <Slides>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7" baseType="lpstr">
      <vt:lpstr>Arial</vt:lpstr>
      <vt:lpstr>Calibri</vt:lpstr>
      <vt:lpstr>Calibri Light</vt:lpstr>
      <vt:lpstr>Roboto Condensed</vt:lpstr>
      <vt:lpstr>Office Theme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EMD-PC</dc:creator>
  <cp:lastModifiedBy>Muralidharan Erumbala</cp:lastModifiedBy>
  <cp:revision>215</cp:revision>
  <dcterms:created xsi:type="dcterms:W3CDTF">2019-03-23T05:38:08Z</dcterms:created>
  <dcterms:modified xsi:type="dcterms:W3CDTF">2020-11-24T06:24:59Z</dcterms:modified>
</cp:coreProperties>
</file>